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60" r:id="rId7"/>
    <p:sldId id="261" r:id="rId8"/>
    <p:sldId id="262" r:id="rId9"/>
  </p:sldIdLst>
  <p:sldSz cx="6858000" cy="9906000" type="A4"/>
  <p:notesSz cx="9906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FD5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2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61E26-2A16-4C29-9AFB-D5DA86B4E388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51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DA8FE-4E33-4C4F-B023-28F1D4D67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57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30/04/2020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D7477F-35DA-48D3-8E14-FCBF2E47D691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30/04/2020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D7477F-35DA-48D3-8E14-FCBF2E47D691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4907757" y="527403"/>
            <a:ext cx="1478756" cy="8394877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71488" y="527403"/>
            <a:ext cx="4350544" cy="8394877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30/04/2020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D7477F-35DA-48D3-8E14-FCBF2E47D691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30/04/2020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D7477F-35DA-48D3-8E14-FCBF2E47D691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30/04/2020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D7477F-35DA-48D3-8E14-FCBF2E47D691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71488" y="2637014"/>
            <a:ext cx="2914650" cy="6285266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471863" y="2637014"/>
            <a:ext cx="2914650" cy="6285266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30/04/2020</a:t>
            </a:r>
            <a:endParaRPr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D7477F-35DA-48D3-8E14-FCBF2E47D691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72381" y="527405"/>
            <a:ext cx="5915025" cy="1914702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72381" y="3618442"/>
            <a:ext cx="2901255" cy="5322183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3471863" y="3618442"/>
            <a:ext cx="2915543" cy="5322183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30/04/2020</a:t>
            </a:r>
            <a:endParaRPr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D7477F-35DA-48D3-8E14-FCBF2E47D691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30/04/2020</a:t>
            </a:r>
            <a:endParaRPr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D7477F-35DA-48D3-8E14-FCBF2E47D691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30/04/2020</a:t>
            </a:r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D7477F-35DA-48D3-8E14-FCBF2E47D691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72381" y="660400"/>
            <a:ext cx="2211884" cy="2311399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72381" y="2971800"/>
            <a:ext cx="2211884" cy="550562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30/04/2020</a:t>
            </a:r>
            <a:endParaRPr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D7477F-35DA-48D3-8E14-FCBF2E47D691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72381" y="660400"/>
            <a:ext cx="2211884" cy="2311399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72381" y="2971800"/>
            <a:ext cx="2211884" cy="550562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30/04/2020</a:t>
            </a:r>
            <a:endParaRPr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D7477F-35DA-48D3-8E14-FCBF2E47D691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30/04/2020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D7477F-35DA-48D3-8E14-FCBF2E47D691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0ADB935-763A-ED9E-1236-2486C892F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57" y="6447144"/>
            <a:ext cx="5760720" cy="14217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254F9CA-8CB6-6A6E-92F2-CB6E339CC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375" y="2582605"/>
            <a:ext cx="3816464" cy="30823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 bwMode="auto">
          <a:xfrm>
            <a:off x="738802" y="354064"/>
            <a:ext cx="1102442" cy="551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450"/>
          </a:p>
        </p:txBody>
      </p:sp>
      <p:sp>
        <p:nvSpPr>
          <p:cNvPr id="5" name="ZoneTexte 6"/>
          <p:cNvSpPr/>
          <p:nvPr/>
        </p:nvSpPr>
        <p:spPr bwMode="auto">
          <a:xfrm>
            <a:off x="1643397" y="200472"/>
            <a:ext cx="5059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b="1" dirty="0">
                <a:ln w="0"/>
                <a:solidFill>
                  <a:srgbClr val="119FD5"/>
                </a:solidFill>
                <a:ea typeface="+mn-lt"/>
                <a:cs typeface="+mn-lt"/>
              </a:rPr>
              <a:t>Démarrer/rejoindre </a:t>
            </a:r>
            <a:r>
              <a:rPr lang="fr-FR" sz="1400" b="1">
                <a:ln w="0"/>
                <a:solidFill>
                  <a:srgbClr val="119FD5"/>
                </a:solidFill>
                <a:ea typeface="+mn-lt"/>
                <a:cs typeface="+mn-lt"/>
              </a:rPr>
              <a:t>une visio-conférence</a:t>
            </a:r>
            <a:endParaRPr dirty="0"/>
          </a:p>
        </p:txBody>
      </p:sp>
      <p:sp>
        <p:nvSpPr>
          <p:cNvPr id="6" name="Rectangle 7"/>
          <p:cNvSpPr/>
          <p:nvPr/>
        </p:nvSpPr>
        <p:spPr bwMode="auto">
          <a:xfrm flipV="1">
            <a:off x="1664461" y="736981"/>
            <a:ext cx="5059781" cy="45719"/>
          </a:xfrm>
          <a:prstGeom prst="rect">
            <a:avLst/>
          </a:prstGeom>
          <a:solidFill>
            <a:srgbClr val="119FD5"/>
          </a:solidFill>
          <a:ln w="6350">
            <a:solidFill>
              <a:srgbClr val="119FD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450"/>
          </a:p>
        </p:txBody>
      </p:sp>
      <p:sp>
        <p:nvSpPr>
          <p:cNvPr id="8" name="ZoneTexte 47"/>
          <p:cNvSpPr/>
          <p:nvPr/>
        </p:nvSpPr>
        <p:spPr bwMode="auto">
          <a:xfrm>
            <a:off x="1643397" y="848544"/>
            <a:ext cx="5059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000" dirty="0">
                <a:latin typeface="+mj-lt"/>
              </a:rPr>
              <a:t>L’objectif de cette étape est de démarrer/rejoindre une nouvelle visio-conférence et prendre la main sur un poste si nécessaire.</a:t>
            </a:r>
            <a:endParaRPr lang="fr-FR" sz="900" dirty="0">
              <a:latin typeface="+mj-lt"/>
            </a:endParaRPr>
          </a:p>
        </p:txBody>
      </p:sp>
      <p:sp>
        <p:nvSpPr>
          <p:cNvPr id="14" name="ZoneTexte 50"/>
          <p:cNvSpPr/>
          <p:nvPr/>
        </p:nvSpPr>
        <p:spPr bwMode="auto">
          <a:xfrm>
            <a:off x="212840" y="1753896"/>
            <a:ext cx="6533534" cy="276999"/>
          </a:xfrm>
          <a:prstGeom prst="rect">
            <a:avLst/>
          </a:prstGeom>
          <a:gradFill>
            <a:gsLst>
              <a:gs pos="0">
                <a:srgbClr val="119FD5">
                  <a:tint val="66000"/>
                  <a:satMod val="160000"/>
                </a:srgbClr>
              </a:gs>
              <a:gs pos="50000">
                <a:srgbClr val="119FD5">
                  <a:tint val="44500"/>
                  <a:satMod val="160000"/>
                </a:srgbClr>
              </a:gs>
              <a:gs pos="100000">
                <a:srgbClr val="119FD5">
                  <a:tint val="23500"/>
                  <a:satMod val="160000"/>
                </a:srgbClr>
              </a:gs>
            </a:gsLst>
            <a:lin ang="13500000" scaled="1"/>
          </a:gradFill>
          <a:ln>
            <a:solidFill>
              <a:srgbClr val="119FD5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 b="1" dirty="0"/>
              <a:t>Démarrer une visioconférence</a:t>
            </a:r>
            <a:endParaRPr dirty="0"/>
          </a:p>
        </p:txBody>
      </p:sp>
      <p:sp>
        <p:nvSpPr>
          <p:cNvPr id="16" name="ZoneTexte 36"/>
          <p:cNvSpPr/>
          <p:nvPr/>
        </p:nvSpPr>
        <p:spPr bwMode="auto">
          <a:xfrm>
            <a:off x="137314" y="2079466"/>
            <a:ext cx="653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000" dirty="0">
                <a:latin typeface="+mj-lt"/>
              </a:rPr>
              <a:t>Depuis la page d’accueil sur eRCP, je clique sur « </a:t>
            </a:r>
            <a:r>
              <a:rPr lang="fr-FR" sz="1000" b="1" dirty="0">
                <a:latin typeface="+mj-lt"/>
              </a:rPr>
              <a:t>Visioconférences</a:t>
            </a:r>
            <a:r>
              <a:rPr lang="fr-FR" sz="1000" dirty="0">
                <a:latin typeface="+mj-lt"/>
              </a:rPr>
              <a:t>» et je visualise mes sessions de visioconférences planifiées (sessions RCP). Je clique sur la session qui m’intéresse.</a:t>
            </a:r>
          </a:p>
        </p:txBody>
      </p:sp>
      <p:sp>
        <p:nvSpPr>
          <p:cNvPr id="18" name="object 15"/>
          <p:cNvSpPr/>
          <p:nvPr/>
        </p:nvSpPr>
        <p:spPr bwMode="auto">
          <a:xfrm>
            <a:off x="172455" y="8224001"/>
            <a:ext cx="6532046" cy="360000"/>
          </a:xfrm>
          <a:prstGeom prst="rect">
            <a:avLst/>
          </a:prstGeom>
          <a:ln w="28955">
            <a:solidFill>
              <a:srgbClr val="119FD5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45"/>
              </a:spcBef>
              <a:defRPr/>
            </a:pPr>
            <a:r>
              <a:rPr sz="900" spc="-10" dirty="0" err="1">
                <a:latin typeface="Calibri Light"/>
                <a:cs typeface="Calibri Light"/>
              </a:rPr>
              <a:t>En</a:t>
            </a:r>
            <a:r>
              <a:rPr sz="900" spc="-45" dirty="0">
                <a:latin typeface="Calibri Light"/>
                <a:cs typeface="Calibri Light"/>
              </a:rPr>
              <a:t> </a:t>
            </a:r>
            <a:r>
              <a:rPr sz="900" spc="-20" dirty="0" err="1">
                <a:latin typeface="Calibri Light"/>
                <a:cs typeface="Calibri Light"/>
              </a:rPr>
              <a:t>cas</a:t>
            </a:r>
            <a:r>
              <a:rPr sz="900" spc="-50" dirty="0">
                <a:latin typeface="Calibri Light"/>
                <a:cs typeface="Calibri Light"/>
              </a:rPr>
              <a:t> </a:t>
            </a:r>
            <a:r>
              <a:rPr sz="900" spc="-15" dirty="0">
                <a:latin typeface="Calibri Light"/>
                <a:cs typeface="Calibri Light"/>
              </a:rPr>
              <a:t>de</a:t>
            </a:r>
            <a:r>
              <a:rPr sz="900" spc="-50" dirty="0">
                <a:latin typeface="Calibri Light"/>
                <a:cs typeface="Calibri Light"/>
              </a:rPr>
              <a:t> </a:t>
            </a:r>
            <a:r>
              <a:rPr sz="900" spc="-30" dirty="0" err="1">
                <a:latin typeface="Calibri Light"/>
                <a:cs typeface="Calibri Light"/>
              </a:rPr>
              <a:t>difficultés</a:t>
            </a:r>
            <a:r>
              <a:rPr sz="900" spc="-30" dirty="0">
                <a:latin typeface="Calibri Light"/>
                <a:cs typeface="Calibri Light"/>
              </a:rPr>
              <a:t>,</a:t>
            </a:r>
            <a:r>
              <a:rPr sz="900" spc="-50" dirty="0">
                <a:latin typeface="Calibri Light"/>
                <a:cs typeface="Calibri Light"/>
              </a:rPr>
              <a:t> </a:t>
            </a:r>
            <a:r>
              <a:rPr sz="900" spc="-30" dirty="0" err="1">
                <a:latin typeface="Calibri Light"/>
                <a:cs typeface="Calibri Light"/>
              </a:rPr>
              <a:t>n’hésitez</a:t>
            </a:r>
            <a:r>
              <a:rPr sz="900" spc="-35" dirty="0">
                <a:latin typeface="Calibri Light"/>
                <a:cs typeface="Calibri Light"/>
              </a:rPr>
              <a:t> </a:t>
            </a:r>
            <a:r>
              <a:rPr sz="900" spc="-10" dirty="0">
                <a:latin typeface="Calibri Light"/>
                <a:cs typeface="Calibri Light"/>
              </a:rPr>
              <a:t>pas</a:t>
            </a:r>
            <a:r>
              <a:rPr sz="900" spc="-45" dirty="0">
                <a:latin typeface="Calibri Light"/>
                <a:cs typeface="Calibri Light"/>
              </a:rPr>
              <a:t> </a:t>
            </a:r>
            <a:r>
              <a:rPr sz="900" spc="-20" dirty="0">
                <a:latin typeface="Calibri Light"/>
                <a:cs typeface="Calibri Light"/>
              </a:rPr>
              <a:t>à</a:t>
            </a:r>
            <a:r>
              <a:rPr sz="900" spc="-50" dirty="0">
                <a:latin typeface="Calibri Light"/>
                <a:cs typeface="Calibri Light"/>
              </a:rPr>
              <a:t> </a:t>
            </a:r>
            <a:r>
              <a:rPr sz="900" spc="-25" dirty="0" err="1">
                <a:latin typeface="Calibri Light"/>
                <a:cs typeface="Calibri Light"/>
              </a:rPr>
              <a:t>contacter</a:t>
            </a:r>
            <a:r>
              <a:rPr sz="900" spc="-25" dirty="0">
                <a:latin typeface="Calibri Light"/>
                <a:cs typeface="Calibri Light"/>
              </a:rPr>
              <a:t> </a:t>
            </a:r>
            <a:r>
              <a:rPr lang="fr-FR" sz="900" spc="-25" dirty="0">
                <a:latin typeface="Calibri Light"/>
                <a:cs typeface="Calibri Light"/>
              </a:rPr>
              <a:t>l’assistance au 0805 950 555 ou l’équipe animation (eticss-animation@esante-bfc.fr)</a:t>
            </a:r>
            <a:r>
              <a:rPr sz="900" spc="10" dirty="0">
                <a:latin typeface="Calibri Light"/>
                <a:cs typeface="Calibri Light"/>
              </a:rPr>
              <a:t>.</a:t>
            </a:r>
            <a:endParaRPr sz="9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  <a:defRPr/>
            </a:pPr>
            <a:r>
              <a:rPr sz="900" spc="15" dirty="0">
                <a:latin typeface="Calibri Light"/>
                <a:cs typeface="Calibri Light"/>
              </a:rPr>
              <a:t>Le </a:t>
            </a:r>
            <a:r>
              <a:rPr sz="900" spc="10" dirty="0">
                <a:latin typeface="Calibri Light"/>
                <a:cs typeface="Calibri Light"/>
              </a:rPr>
              <a:t>GRADeS </a:t>
            </a:r>
            <a:r>
              <a:rPr sz="900" spc="15" dirty="0">
                <a:latin typeface="Calibri Light"/>
                <a:cs typeface="Calibri Light"/>
              </a:rPr>
              <a:t>BFC </a:t>
            </a:r>
            <a:r>
              <a:rPr sz="900" spc="5" dirty="0" err="1">
                <a:latin typeface="Calibri Light"/>
                <a:cs typeface="Calibri Light"/>
              </a:rPr>
              <a:t>reste</a:t>
            </a:r>
            <a:r>
              <a:rPr sz="900" spc="5" dirty="0">
                <a:latin typeface="Calibri Light"/>
                <a:cs typeface="Calibri Light"/>
              </a:rPr>
              <a:t> </a:t>
            </a:r>
            <a:r>
              <a:rPr sz="900" spc="15" dirty="0">
                <a:latin typeface="Calibri Light"/>
                <a:cs typeface="Calibri Light"/>
              </a:rPr>
              <a:t>à </a:t>
            </a:r>
            <a:r>
              <a:rPr sz="900" spc="10" dirty="0" err="1">
                <a:latin typeface="Calibri Light"/>
                <a:cs typeface="Calibri Light"/>
              </a:rPr>
              <a:t>votre</a:t>
            </a:r>
            <a:r>
              <a:rPr sz="900" spc="10" dirty="0">
                <a:latin typeface="Calibri Light"/>
                <a:cs typeface="Calibri Light"/>
              </a:rPr>
              <a:t> </a:t>
            </a:r>
            <a:r>
              <a:rPr sz="900" spc="5" dirty="0">
                <a:latin typeface="Calibri Light"/>
                <a:cs typeface="Calibri Light"/>
              </a:rPr>
              <a:t>disposition </a:t>
            </a:r>
            <a:r>
              <a:rPr sz="900" spc="10" dirty="0">
                <a:latin typeface="Calibri Light"/>
                <a:cs typeface="Calibri Light"/>
              </a:rPr>
              <a:t>pour </a:t>
            </a:r>
            <a:r>
              <a:rPr sz="900" spc="10" dirty="0" err="1">
                <a:latin typeface="Calibri Light"/>
                <a:cs typeface="Calibri Light"/>
              </a:rPr>
              <a:t>répondre</a:t>
            </a:r>
            <a:r>
              <a:rPr sz="900" spc="10" dirty="0">
                <a:latin typeface="Calibri Light"/>
                <a:cs typeface="Calibri Light"/>
              </a:rPr>
              <a:t> </a:t>
            </a:r>
            <a:r>
              <a:rPr sz="900" spc="15" dirty="0">
                <a:latin typeface="Calibri Light"/>
                <a:cs typeface="Calibri Light"/>
              </a:rPr>
              <a:t>à </a:t>
            </a:r>
            <a:r>
              <a:rPr sz="900" spc="5" dirty="0" err="1">
                <a:latin typeface="Calibri Light"/>
                <a:cs typeface="Calibri Light"/>
              </a:rPr>
              <a:t>toutes</a:t>
            </a:r>
            <a:r>
              <a:rPr sz="900" spc="5" dirty="0">
                <a:latin typeface="Calibri Light"/>
                <a:cs typeface="Calibri Light"/>
              </a:rPr>
              <a:t> </a:t>
            </a:r>
            <a:r>
              <a:rPr sz="900" spc="10" dirty="0" err="1">
                <a:latin typeface="Calibri Light"/>
                <a:cs typeface="Calibri Light"/>
              </a:rPr>
              <a:t>vos</a:t>
            </a:r>
            <a:r>
              <a:rPr sz="900" spc="10" dirty="0">
                <a:latin typeface="Calibri Light"/>
                <a:cs typeface="Calibri Light"/>
              </a:rPr>
              <a:t> </a:t>
            </a:r>
            <a:r>
              <a:rPr sz="900" spc="5" dirty="0">
                <a:latin typeface="Calibri Light"/>
                <a:cs typeface="Calibri Light"/>
              </a:rPr>
              <a:t>questions, </a:t>
            </a:r>
            <a:r>
              <a:rPr sz="900" spc="10" dirty="0">
                <a:latin typeface="Calibri Light"/>
                <a:cs typeface="Calibri Light"/>
              </a:rPr>
              <a:t>remarques </a:t>
            </a:r>
            <a:r>
              <a:rPr sz="900" spc="5" dirty="0">
                <a:latin typeface="Calibri Light"/>
                <a:cs typeface="Calibri Light"/>
              </a:rPr>
              <a:t>et suggestions.</a:t>
            </a:r>
            <a:endParaRPr sz="900" dirty="0">
              <a:latin typeface="Calibri Light"/>
              <a:cs typeface="Calibri Ligh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5892D9-0EC5-4996-B4DB-BE795760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394149"/>
            <a:ext cx="1543050" cy="527403"/>
          </a:xfrm>
        </p:spPr>
        <p:txBody>
          <a:bodyPr/>
          <a:lstStyle/>
          <a:p>
            <a:pPr>
              <a:defRPr/>
            </a:pPr>
            <a:fld id="{12D7477F-35DA-48D3-8E14-FCBF2E47D691}" type="slidenum">
              <a:rPr lang="fr-FR" smtClean="0"/>
              <a:t>1</a:t>
            </a:fld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DB7B3588-81D8-496D-B9F0-71C44A273A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" y="43654"/>
            <a:ext cx="1367122" cy="1367122"/>
          </a:xfrm>
          <a:prstGeom prst="rect">
            <a:avLst/>
          </a:prstGeom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AB998562-F683-4317-8A18-DB7E073FC3FB}"/>
              </a:ext>
            </a:extLst>
          </p:cNvPr>
          <p:cNvGrpSpPr/>
          <p:nvPr/>
        </p:nvGrpSpPr>
        <p:grpSpPr>
          <a:xfrm>
            <a:off x="1237375" y="8915823"/>
            <a:ext cx="4377613" cy="613762"/>
            <a:chOff x="1152596" y="8802496"/>
            <a:chExt cx="4377613" cy="613762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4183890" y="8802496"/>
              <a:ext cx="1346319" cy="613762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2500304" y="8915823"/>
              <a:ext cx="1609724" cy="438149"/>
            </a:xfrm>
            <a:prstGeom prst="rect">
              <a:avLst/>
            </a:prstGeom>
          </p:spPr>
        </p:pic>
        <p:pic>
          <p:nvPicPr>
            <p:cNvPr id="33" name="Graphique 32">
              <a:extLst>
                <a:ext uri="{FF2B5EF4-FFF2-40B4-BE49-F238E27FC236}">
                  <a16:creationId xmlns:a16="http://schemas.microsoft.com/office/drawing/2014/main" id="{3C26E950-293B-4DBF-8A00-09F2831F6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596" y="8830474"/>
              <a:ext cx="1273846" cy="523498"/>
            </a:xfrm>
            <a:prstGeom prst="rect">
              <a:avLst/>
            </a:prstGeom>
          </p:spPr>
        </p:pic>
      </p:grpSp>
      <p:sp>
        <p:nvSpPr>
          <p:cNvPr id="23" name="ZoneTexte 36">
            <a:extLst>
              <a:ext uri="{FF2B5EF4-FFF2-40B4-BE49-F238E27FC236}">
                <a16:creationId xmlns:a16="http://schemas.microsoft.com/office/drawing/2014/main" id="{5AA6401F-8B91-F869-8351-00234371B0A7}"/>
              </a:ext>
            </a:extLst>
          </p:cNvPr>
          <p:cNvSpPr/>
          <p:nvPr/>
        </p:nvSpPr>
        <p:spPr bwMode="auto">
          <a:xfrm>
            <a:off x="212840" y="5943243"/>
            <a:ext cx="6456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000" dirty="0">
                <a:latin typeface="+mj-lt"/>
              </a:rPr>
              <a:t>Ma visioconférence sélectionnée s’affiche en grand et je clique sur le bouton « </a:t>
            </a:r>
            <a:r>
              <a:rPr lang="fr-FR" sz="1000" b="1" dirty="0">
                <a:latin typeface="+mj-lt"/>
              </a:rPr>
              <a:t>Démarrer la visioconférence </a:t>
            </a:r>
            <a:r>
              <a:rPr lang="fr-FR" sz="1000" dirty="0">
                <a:latin typeface="+mj-lt"/>
              </a:rPr>
              <a:t>»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69FE009-F3BF-F13B-2247-33FE8FC59B68}"/>
              </a:ext>
            </a:extLst>
          </p:cNvPr>
          <p:cNvSpPr/>
          <p:nvPr/>
        </p:nvSpPr>
        <p:spPr bwMode="auto">
          <a:xfrm>
            <a:off x="169099" y="1208584"/>
            <a:ext cx="6356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100" b="1" u="sng" dirty="0">
                <a:latin typeface="+mj-lt"/>
              </a:rPr>
              <a:t>Seuls les utilisateurs paramétrés en tant que participants ou coordinateurs de la RCP par OncoBFC peuvent visualiser le lien </a:t>
            </a:r>
            <a:r>
              <a:rPr lang="fr-FR" sz="1100" b="1" u="sng" dirty="0" err="1">
                <a:latin typeface="+mj-lt"/>
              </a:rPr>
              <a:t>visio</a:t>
            </a:r>
            <a:r>
              <a:rPr lang="fr-FR" sz="1100" b="1" u="sng" dirty="0">
                <a:latin typeface="+mj-lt"/>
              </a:rPr>
              <a:t> de ladite RCP. </a:t>
            </a:r>
            <a:endParaRPr lang="fr-FR" sz="400" dirty="0">
              <a:latin typeface="+mj-lt"/>
            </a:endParaRPr>
          </a:p>
          <a:p>
            <a:pPr algn="just">
              <a:defRPr/>
            </a:pPr>
            <a:r>
              <a:rPr lang="fr-FR" sz="1000" dirty="0">
                <a:latin typeface="+mj-lt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3409473-7BB3-B76A-A6B5-31C5D3DC583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ZoneTexte 36">
            <a:extLst>
              <a:ext uri="{FF2B5EF4-FFF2-40B4-BE49-F238E27FC236}">
                <a16:creationId xmlns:a16="http://schemas.microsoft.com/office/drawing/2014/main" id="{63F9F229-6CB8-C158-551D-4CB67CC25CDD}"/>
              </a:ext>
            </a:extLst>
          </p:cNvPr>
          <p:cNvSpPr/>
          <p:nvPr/>
        </p:nvSpPr>
        <p:spPr bwMode="auto">
          <a:xfrm>
            <a:off x="462394" y="46382"/>
            <a:ext cx="6076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000" dirty="0">
                <a:latin typeface="+mj-lt"/>
              </a:rPr>
              <a:t>Si la visioconférence est déjà lancée, une notification s’affiche sur la page d’accueil et je peux rejoindre la visioconférence en cliquant dessus.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EB110F9-CB59-A12E-30DC-7F6BDADD6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394149"/>
            <a:ext cx="1543050" cy="527403"/>
          </a:xfrm>
        </p:spPr>
        <p:txBody>
          <a:bodyPr/>
          <a:lstStyle/>
          <a:p>
            <a:pPr>
              <a:defRPr/>
            </a:pPr>
            <a:fld id="{12D7477F-35DA-48D3-8E14-FCBF2E47D691}" type="slidenum">
              <a:rPr lang="fr-FR" smtClean="0"/>
              <a:t>2</a:t>
            </a:fld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8ED8999E-3BAD-DBDF-53EA-A375820B09F5}"/>
              </a:ext>
            </a:extLst>
          </p:cNvPr>
          <p:cNvGrpSpPr/>
          <p:nvPr/>
        </p:nvGrpSpPr>
        <p:grpSpPr>
          <a:xfrm>
            <a:off x="1237375" y="8915823"/>
            <a:ext cx="4377613" cy="613762"/>
            <a:chOff x="1152596" y="8802496"/>
            <a:chExt cx="4377613" cy="613762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A94D17D2-4738-134E-B053-279953B83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4183890" y="8802496"/>
              <a:ext cx="1346319" cy="613762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68DEA186-7DF9-E810-D367-AEB5D3196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2500304" y="8915823"/>
              <a:ext cx="1609724" cy="438149"/>
            </a:xfrm>
            <a:prstGeom prst="rect">
              <a:avLst/>
            </a:prstGeom>
          </p:spPr>
        </p:pic>
        <p:pic>
          <p:nvPicPr>
            <p:cNvPr id="33" name="Graphique 32">
              <a:extLst>
                <a:ext uri="{FF2B5EF4-FFF2-40B4-BE49-F238E27FC236}">
                  <a16:creationId xmlns:a16="http://schemas.microsoft.com/office/drawing/2014/main" id="{73E575D2-09F7-5CE2-6A16-9FE749525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2596" y="8830474"/>
              <a:ext cx="1273846" cy="523498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F16B4BC5-EBB5-5585-D30B-7D9B0CEA3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80" y="606078"/>
            <a:ext cx="5400640" cy="25753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ZoneTexte 36">
            <a:extLst>
              <a:ext uri="{FF2B5EF4-FFF2-40B4-BE49-F238E27FC236}">
                <a16:creationId xmlns:a16="http://schemas.microsoft.com/office/drawing/2014/main" id="{8F3DB747-4A72-4FBE-584A-C141A08F0ADD}"/>
              </a:ext>
            </a:extLst>
          </p:cNvPr>
          <p:cNvSpPr/>
          <p:nvPr/>
        </p:nvSpPr>
        <p:spPr bwMode="auto">
          <a:xfrm>
            <a:off x="462394" y="3368824"/>
            <a:ext cx="60760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000" b="1" dirty="0">
                <a:latin typeface="+mj-lt"/>
              </a:rPr>
              <a:t>Deux cas possibles pour rejoindre la visioconférence</a:t>
            </a:r>
          </a:p>
          <a:p>
            <a:pPr algn="just">
              <a:defRPr/>
            </a:pPr>
            <a:r>
              <a:rPr lang="fr-FR" sz="1000" b="1" dirty="0">
                <a:latin typeface="+mj-lt"/>
              </a:rPr>
              <a:t>1. J’ai besoin de laisser un confrère manipuler de l’imagerie à distance </a:t>
            </a:r>
          </a:p>
          <a:p>
            <a:pPr algn="just">
              <a:defRPr/>
            </a:pPr>
            <a:r>
              <a:rPr lang="fr-FR" sz="1000" b="1" dirty="0">
                <a:latin typeface="+mj-lt"/>
              </a:rPr>
              <a:t>2. Je n’ai pas besoin de laisser un confrère manipuler de l’imagerie à distance</a:t>
            </a:r>
          </a:p>
        </p:txBody>
      </p:sp>
      <p:sp>
        <p:nvSpPr>
          <p:cNvPr id="6" name="ZoneTexte 36">
            <a:extLst>
              <a:ext uri="{FF2B5EF4-FFF2-40B4-BE49-F238E27FC236}">
                <a16:creationId xmlns:a16="http://schemas.microsoft.com/office/drawing/2014/main" id="{D7CF7F37-9D67-7CD5-22FC-B81121A567C8}"/>
              </a:ext>
            </a:extLst>
          </p:cNvPr>
          <p:cNvSpPr/>
          <p:nvPr/>
        </p:nvSpPr>
        <p:spPr bwMode="auto">
          <a:xfrm>
            <a:off x="462393" y="4088904"/>
            <a:ext cx="6076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000" b="1" dirty="0">
                <a:latin typeface="+mj-lt"/>
              </a:rPr>
              <a:t>1. J’ai besoin de laisser un confrère manipuler de  l’imagerie à distance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C45929-74D1-2479-870A-83C0F6143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148" y="4494711"/>
            <a:ext cx="4608552" cy="23626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object 15">
            <a:extLst>
              <a:ext uri="{FF2B5EF4-FFF2-40B4-BE49-F238E27FC236}">
                <a16:creationId xmlns:a16="http://schemas.microsoft.com/office/drawing/2014/main" id="{9C9FFE56-693B-59FB-1FC7-FA2D168560D3}"/>
              </a:ext>
            </a:extLst>
          </p:cNvPr>
          <p:cNvSpPr/>
          <p:nvPr/>
        </p:nvSpPr>
        <p:spPr bwMode="auto">
          <a:xfrm>
            <a:off x="172455" y="8553440"/>
            <a:ext cx="6532046" cy="360000"/>
          </a:xfrm>
          <a:prstGeom prst="rect">
            <a:avLst/>
          </a:prstGeom>
          <a:ln w="28955">
            <a:solidFill>
              <a:srgbClr val="119FD5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45"/>
              </a:spcBef>
              <a:defRPr/>
            </a:pPr>
            <a:r>
              <a:rPr sz="900" spc="-10" dirty="0" err="1">
                <a:latin typeface="Calibri Light"/>
                <a:cs typeface="Calibri Light"/>
              </a:rPr>
              <a:t>En</a:t>
            </a:r>
            <a:r>
              <a:rPr sz="900" spc="-45" dirty="0">
                <a:latin typeface="Calibri Light"/>
                <a:cs typeface="Calibri Light"/>
              </a:rPr>
              <a:t> </a:t>
            </a:r>
            <a:r>
              <a:rPr sz="900" spc="-20" dirty="0" err="1">
                <a:latin typeface="Calibri Light"/>
                <a:cs typeface="Calibri Light"/>
              </a:rPr>
              <a:t>cas</a:t>
            </a:r>
            <a:r>
              <a:rPr sz="900" spc="-50" dirty="0">
                <a:latin typeface="Calibri Light"/>
                <a:cs typeface="Calibri Light"/>
              </a:rPr>
              <a:t> </a:t>
            </a:r>
            <a:r>
              <a:rPr sz="900" spc="-15" dirty="0">
                <a:latin typeface="Calibri Light"/>
                <a:cs typeface="Calibri Light"/>
              </a:rPr>
              <a:t>de</a:t>
            </a:r>
            <a:r>
              <a:rPr sz="900" spc="-50" dirty="0">
                <a:latin typeface="Calibri Light"/>
                <a:cs typeface="Calibri Light"/>
              </a:rPr>
              <a:t> </a:t>
            </a:r>
            <a:r>
              <a:rPr sz="900" spc="-30" dirty="0" err="1">
                <a:latin typeface="Calibri Light"/>
                <a:cs typeface="Calibri Light"/>
              </a:rPr>
              <a:t>difficultés</a:t>
            </a:r>
            <a:r>
              <a:rPr sz="900" spc="-30" dirty="0">
                <a:latin typeface="Calibri Light"/>
                <a:cs typeface="Calibri Light"/>
              </a:rPr>
              <a:t>,</a:t>
            </a:r>
            <a:r>
              <a:rPr sz="900" spc="-50" dirty="0">
                <a:latin typeface="Calibri Light"/>
                <a:cs typeface="Calibri Light"/>
              </a:rPr>
              <a:t> </a:t>
            </a:r>
            <a:r>
              <a:rPr sz="900" spc="-30" dirty="0" err="1">
                <a:latin typeface="Calibri Light"/>
                <a:cs typeface="Calibri Light"/>
              </a:rPr>
              <a:t>n’hésitez</a:t>
            </a:r>
            <a:r>
              <a:rPr sz="900" spc="-35" dirty="0">
                <a:latin typeface="Calibri Light"/>
                <a:cs typeface="Calibri Light"/>
              </a:rPr>
              <a:t> </a:t>
            </a:r>
            <a:r>
              <a:rPr sz="900" spc="-10" dirty="0">
                <a:latin typeface="Calibri Light"/>
                <a:cs typeface="Calibri Light"/>
              </a:rPr>
              <a:t>pas</a:t>
            </a:r>
            <a:r>
              <a:rPr sz="900" spc="-45" dirty="0">
                <a:latin typeface="Calibri Light"/>
                <a:cs typeface="Calibri Light"/>
              </a:rPr>
              <a:t> </a:t>
            </a:r>
            <a:r>
              <a:rPr sz="900" spc="-20" dirty="0">
                <a:latin typeface="Calibri Light"/>
                <a:cs typeface="Calibri Light"/>
              </a:rPr>
              <a:t>à</a:t>
            </a:r>
            <a:r>
              <a:rPr sz="900" spc="-50" dirty="0">
                <a:latin typeface="Calibri Light"/>
                <a:cs typeface="Calibri Light"/>
              </a:rPr>
              <a:t> </a:t>
            </a:r>
            <a:r>
              <a:rPr sz="900" spc="-25" dirty="0" err="1">
                <a:latin typeface="Calibri Light"/>
                <a:cs typeface="Calibri Light"/>
              </a:rPr>
              <a:t>contacter</a:t>
            </a:r>
            <a:r>
              <a:rPr sz="900" spc="-25" dirty="0">
                <a:latin typeface="Calibri Light"/>
                <a:cs typeface="Calibri Light"/>
              </a:rPr>
              <a:t> </a:t>
            </a:r>
            <a:r>
              <a:rPr lang="fr-FR" sz="900" spc="-25" dirty="0">
                <a:latin typeface="Calibri Light"/>
                <a:cs typeface="Calibri Light"/>
              </a:rPr>
              <a:t>l’assistance au 0805 950 555 ou l’équipe animation (eticss-animation@esante-bfc.fr)</a:t>
            </a:r>
            <a:r>
              <a:rPr sz="900" spc="10" dirty="0">
                <a:latin typeface="Calibri Light"/>
                <a:cs typeface="Calibri Light"/>
              </a:rPr>
              <a:t>.</a:t>
            </a:r>
            <a:endParaRPr sz="9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  <a:defRPr/>
            </a:pPr>
            <a:r>
              <a:rPr sz="900" spc="15" dirty="0">
                <a:latin typeface="Calibri Light"/>
                <a:cs typeface="Calibri Light"/>
              </a:rPr>
              <a:t>Le </a:t>
            </a:r>
            <a:r>
              <a:rPr sz="900" spc="10" dirty="0">
                <a:latin typeface="Calibri Light"/>
                <a:cs typeface="Calibri Light"/>
              </a:rPr>
              <a:t>GRADeS </a:t>
            </a:r>
            <a:r>
              <a:rPr sz="900" spc="15" dirty="0">
                <a:latin typeface="Calibri Light"/>
                <a:cs typeface="Calibri Light"/>
              </a:rPr>
              <a:t>BFC </a:t>
            </a:r>
            <a:r>
              <a:rPr sz="900" spc="5" dirty="0" err="1">
                <a:latin typeface="Calibri Light"/>
                <a:cs typeface="Calibri Light"/>
              </a:rPr>
              <a:t>reste</a:t>
            </a:r>
            <a:r>
              <a:rPr sz="900" spc="5" dirty="0">
                <a:latin typeface="Calibri Light"/>
                <a:cs typeface="Calibri Light"/>
              </a:rPr>
              <a:t> </a:t>
            </a:r>
            <a:r>
              <a:rPr sz="900" spc="15" dirty="0">
                <a:latin typeface="Calibri Light"/>
                <a:cs typeface="Calibri Light"/>
              </a:rPr>
              <a:t>à </a:t>
            </a:r>
            <a:r>
              <a:rPr sz="900" spc="10" dirty="0" err="1">
                <a:latin typeface="Calibri Light"/>
                <a:cs typeface="Calibri Light"/>
              </a:rPr>
              <a:t>votre</a:t>
            </a:r>
            <a:r>
              <a:rPr sz="900" spc="10" dirty="0">
                <a:latin typeface="Calibri Light"/>
                <a:cs typeface="Calibri Light"/>
              </a:rPr>
              <a:t> </a:t>
            </a:r>
            <a:r>
              <a:rPr sz="900" spc="5" dirty="0">
                <a:latin typeface="Calibri Light"/>
                <a:cs typeface="Calibri Light"/>
              </a:rPr>
              <a:t>disposition </a:t>
            </a:r>
            <a:r>
              <a:rPr sz="900" spc="10" dirty="0">
                <a:latin typeface="Calibri Light"/>
                <a:cs typeface="Calibri Light"/>
              </a:rPr>
              <a:t>pour </a:t>
            </a:r>
            <a:r>
              <a:rPr sz="900" spc="10" dirty="0" err="1">
                <a:latin typeface="Calibri Light"/>
                <a:cs typeface="Calibri Light"/>
              </a:rPr>
              <a:t>répondre</a:t>
            </a:r>
            <a:r>
              <a:rPr sz="900" spc="10" dirty="0">
                <a:latin typeface="Calibri Light"/>
                <a:cs typeface="Calibri Light"/>
              </a:rPr>
              <a:t> </a:t>
            </a:r>
            <a:r>
              <a:rPr sz="900" spc="15" dirty="0">
                <a:latin typeface="Calibri Light"/>
                <a:cs typeface="Calibri Light"/>
              </a:rPr>
              <a:t>à </a:t>
            </a:r>
            <a:r>
              <a:rPr sz="900" spc="5" dirty="0" err="1">
                <a:latin typeface="Calibri Light"/>
                <a:cs typeface="Calibri Light"/>
              </a:rPr>
              <a:t>toutes</a:t>
            </a:r>
            <a:r>
              <a:rPr sz="900" spc="5" dirty="0">
                <a:latin typeface="Calibri Light"/>
                <a:cs typeface="Calibri Light"/>
              </a:rPr>
              <a:t> </a:t>
            </a:r>
            <a:r>
              <a:rPr sz="900" spc="10" dirty="0" err="1">
                <a:latin typeface="Calibri Light"/>
                <a:cs typeface="Calibri Light"/>
              </a:rPr>
              <a:t>vos</a:t>
            </a:r>
            <a:r>
              <a:rPr sz="900" spc="10" dirty="0">
                <a:latin typeface="Calibri Light"/>
                <a:cs typeface="Calibri Light"/>
              </a:rPr>
              <a:t> </a:t>
            </a:r>
            <a:r>
              <a:rPr sz="900" spc="5" dirty="0">
                <a:latin typeface="Calibri Light"/>
                <a:cs typeface="Calibri Light"/>
              </a:rPr>
              <a:t>questions, </a:t>
            </a:r>
            <a:r>
              <a:rPr sz="900" spc="10" dirty="0">
                <a:latin typeface="Calibri Light"/>
                <a:cs typeface="Calibri Light"/>
              </a:rPr>
              <a:t>remarques </a:t>
            </a:r>
            <a:r>
              <a:rPr sz="900" spc="5" dirty="0">
                <a:latin typeface="Calibri Light"/>
                <a:cs typeface="Calibri Light"/>
              </a:rPr>
              <a:t>et suggestions.</a:t>
            </a:r>
            <a:endParaRPr sz="900" dirty="0">
              <a:latin typeface="Calibri Light"/>
              <a:cs typeface="Calibri Ligh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39F9854-B1D4-0BF8-68F0-BC9F8C3DE00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60765"/>
          <a:stretch/>
        </p:blipFill>
        <p:spPr>
          <a:xfrm>
            <a:off x="1831628" y="7041232"/>
            <a:ext cx="3337592" cy="12034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ZoneTexte 36">
            <a:extLst>
              <a:ext uri="{FF2B5EF4-FFF2-40B4-BE49-F238E27FC236}">
                <a16:creationId xmlns:a16="http://schemas.microsoft.com/office/drawing/2014/main" id="{2ABB8797-E980-A046-CDD2-B36FE685CD16}"/>
              </a:ext>
            </a:extLst>
          </p:cNvPr>
          <p:cNvSpPr/>
          <p:nvPr/>
        </p:nvSpPr>
        <p:spPr bwMode="auto">
          <a:xfrm>
            <a:off x="186423" y="7442123"/>
            <a:ext cx="1442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000" dirty="0">
                <a:latin typeface="+mj-lt"/>
              </a:rPr>
              <a:t>Une pop-up s’affiche. Je clique sur « </a:t>
            </a:r>
            <a:r>
              <a:rPr lang="fr-FR" sz="1000" b="1" dirty="0">
                <a:latin typeface="+mj-lt"/>
              </a:rPr>
              <a:t>Ouvrir </a:t>
            </a:r>
            <a:r>
              <a:rPr lang="fr-FR" sz="1000" dirty="0">
                <a:latin typeface="+mj-lt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1363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8C44B09-9176-0207-7C41-E34819CF420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ZoneTexte 36">
            <a:extLst>
              <a:ext uri="{FF2B5EF4-FFF2-40B4-BE49-F238E27FC236}">
                <a16:creationId xmlns:a16="http://schemas.microsoft.com/office/drawing/2014/main" id="{8FBA6AD3-A196-27AC-AACC-4EC534AB8B73}"/>
              </a:ext>
            </a:extLst>
          </p:cNvPr>
          <p:cNvSpPr/>
          <p:nvPr/>
        </p:nvSpPr>
        <p:spPr bwMode="auto">
          <a:xfrm>
            <a:off x="462394" y="170275"/>
            <a:ext cx="6076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000" dirty="0">
                <a:latin typeface="+mj-lt"/>
              </a:rPr>
              <a:t>A la suite, je suis redirigé dans la salle de Visio.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63DEC2-38CF-A299-2133-A43C24E6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394149"/>
            <a:ext cx="1543050" cy="527403"/>
          </a:xfrm>
        </p:spPr>
        <p:txBody>
          <a:bodyPr/>
          <a:lstStyle/>
          <a:p>
            <a:pPr>
              <a:defRPr/>
            </a:pPr>
            <a:fld id="{12D7477F-35DA-48D3-8E14-FCBF2E47D691}" type="slidenum">
              <a:rPr lang="fr-FR" smtClean="0"/>
              <a:t>3</a:t>
            </a:fld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2CDC9EC-FCD6-F4B0-810A-A52CC0D5EB81}"/>
              </a:ext>
            </a:extLst>
          </p:cNvPr>
          <p:cNvGrpSpPr/>
          <p:nvPr/>
        </p:nvGrpSpPr>
        <p:grpSpPr>
          <a:xfrm>
            <a:off x="1237375" y="8915823"/>
            <a:ext cx="4377613" cy="613762"/>
            <a:chOff x="1152596" y="8802496"/>
            <a:chExt cx="4377613" cy="613762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D156FF8B-C5EB-3095-8A07-7BD1C8A68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4183890" y="8802496"/>
              <a:ext cx="1346319" cy="613762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F5EF83C7-7E52-06FB-2AB9-C4EDB20CA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2500304" y="8915823"/>
              <a:ext cx="1609724" cy="438149"/>
            </a:xfrm>
            <a:prstGeom prst="rect">
              <a:avLst/>
            </a:prstGeom>
          </p:spPr>
        </p:pic>
        <p:pic>
          <p:nvPicPr>
            <p:cNvPr id="33" name="Graphique 32">
              <a:extLst>
                <a:ext uri="{FF2B5EF4-FFF2-40B4-BE49-F238E27FC236}">
                  <a16:creationId xmlns:a16="http://schemas.microsoft.com/office/drawing/2014/main" id="{63B9B705-2B06-E5FB-20B8-CD58E8406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2596" y="8830474"/>
              <a:ext cx="1273846" cy="523498"/>
            </a:xfrm>
            <a:prstGeom prst="rect">
              <a:avLst/>
            </a:prstGeom>
          </p:spPr>
        </p:pic>
      </p:grpSp>
      <p:sp>
        <p:nvSpPr>
          <p:cNvPr id="5" name="ZoneTexte 36">
            <a:extLst>
              <a:ext uri="{FF2B5EF4-FFF2-40B4-BE49-F238E27FC236}">
                <a16:creationId xmlns:a16="http://schemas.microsoft.com/office/drawing/2014/main" id="{559493F4-C8E8-1690-AEFC-3142E9D49527}"/>
              </a:ext>
            </a:extLst>
          </p:cNvPr>
          <p:cNvSpPr/>
          <p:nvPr/>
        </p:nvSpPr>
        <p:spPr bwMode="auto">
          <a:xfrm>
            <a:off x="462394" y="3296816"/>
            <a:ext cx="6076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000" b="1" dirty="0">
                <a:latin typeface="+mj-lt"/>
              </a:rPr>
              <a:t>2. Je n’ai pas besoin de laisser un confrère manipuler de l’imagerie à distance</a:t>
            </a: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EDB34801-484B-2B6B-1B57-0D0A739E0B3F}"/>
              </a:ext>
            </a:extLst>
          </p:cNvPr>
          <p:cNvSpPr/>
          <p:nvPr/>
        </p:nvSpPr>
        <p:spPr bwMode="auto">
          <a:xfrm>
            <a:off x="172455" y="8553440"/>
            <a:ext cx="6532046" cy="360000"/>
          </a:xfrm>
          <a:prstGeom prst="rect">
            <a:avLst/>
          </a:prstGeom>
          <a:ln w="28955">
            <a:solidFill>
              <a:srgbClr val="119FD5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45"/>
              </a:spcBef>
              <a:defRPr/>
            </a:pPr>
            <a:r>
              <a:rPr sz="900" spc="-10" dirty="0" err="1">
                <a:latin typeface="Calibri Light"/>
                <a:cs typeface="Calibri Light"/>
              </a:rPr>
              <a:t>En</a:t>
            </a:r>
            <a:r>
              <a:rPr sz="900" spc="-45" dirty="0">
                <a:latin typeface="Calibri Light"/>
                <a:cs typeface="Calibri Light"/>
              </a:rPr>
              <a:t> </a:t>
            </a:r>
            <a:r>
              <a:rPr sz="900" spc="-20" dirty="0" err="1">
                <a:latin typeface="Calibri Light"/>
                <a:cs typeface="Calibri Light"/>
              </a:rPr>
              <a:t>cas</a:t>
            </a:r>
            <a:r>
              <a:rPr sz="900" spc="-50" dirty="0">
                <a:latin typeface="Calibri Light"/>
                <a:cs typeface="Calibri Light"/>
              </a:rPr>
              <a:t> </a:t>
            </a:r>
            <a:r>
              <a:rPr sz="900" spc="-15" dirty="0">
                <a:latin typeface="Calibri Light"/>
                <a:cs typeface="Calibri Light"/>
              </a:rPr>
              <a:t>de</a:t>
            </a:r>
            <a:r>
              <a:rPr sz="900" spc="-50" dirty="0">
                <a:latin typeface="Calibri Light"/>
                <a:cs typeface="Calibri Light"/>
              </a:rPr>
              <a:t> </a:t>
            </a:r>
            <a:r>
              <a:rPr sz="900" spc="-30" dirty="0" err="1">
                <a:latin typeface="Calibri Light"/>
                <a:cs typeface="Calibri Light"/>
              </a:rPr>
              <a:t>difficultés</a:t>
            </a:r>
            <a:r>
              <a:rPr sz="900" spc="-30" dirty="0">
                <a:latin typeface="Calibri Light"/>
                <a:cs typeface="Calibri Light"/>
              </a:rPr>
              <a:t>,</a:t>
            </a:r>
            <a:r>
              <a:rPr sz="900" spc="-50" dirty="0">
                <a:latin typeface="Calibri Light"/>
                <a:cs typeface="Calibri Light"/>
              </a:rPr>
              <a:t> </a:t>
            </a:r>
            <a:r>
              <a:rPr sz="900" spc="-30" dirty="0" err="1">
                <a:latin typeface="Calibri Light"/>
                <a:cs typeface="Calibri Light"/>
              </a:rPr>
              <a:t>n’hésitez</a:t>
            </a:r>
            <a:r>
              <a:rPr sz="900" spc="-35" dirty="0">
                <a:latin typeface="Calibri Light"/>
                <a:cs typeface="Calibri Light"/>
              </a:rPr>
              <a:t> </a:t>
            </a:r>
            <a:r>
              <a:rPr sz="900" spc="-10" dirty="0">
                <a:latin typeface="Calibri Light"/>
                <a:cs typeface="Calibri Light"/>
              </a:rPr>
              <a:t>pas</a:t>
            </a:r>
            <a:r>
              <a:rPr sz="900" spc="-45" dirty="0">
                <a:latin typeface="Calibri Light"/>
                <a:cs typeface="Calibri Light"/>
              </a:rPr>
              <a:t> </a:t>
            </a:r>
            <a:r>
              <a:rPr sz="900" spc="-20" dirty="0">
                <a:latin typeface="Calibri Light"/>
                <a:cs typeface="Calibri Light"/>
              </a:rPr>
              <a:t>à</a:t>
            </a:r>
            <a:r>
              <a:rPr sz="900" spc="-50" dirty="0">
                <a:latin typeface="Calibri Light"/>
                <a:cs typeface="Calibri Light"/>
              </a:rPr>
              <a:t> </a:t>
            </a:r>
            <a:r>
              <a:rPr sz="900" spc="-25" dirty="0" err="1">
                <a:latin typeface="Calibri Light"/>
                <a:cs typeface="Calibri Light"/>
              </a:rPr>
              <a:t>contacter</a:t>
            </a:r>
            <a:r>
              <a:rPr sz="900" spc="-25" dirty="0">
                <a:latin typeface="Calibri Light"/>
                <a:cs typeface="Calibri Light"/>
              </a:rPr>
              <a:t> </a:t>
            </a:r>
            <a:r>
              <a:rPr lang="fr-FR" sz="900" spc="-25" dirty="0">
                <a:latin typeface="Calibri Light"/>
                <a:cs typeface="Calibri Light"/>
              </a:rPr>
              <a:t>l’assistance au 0805 950 555 ou l’équipe animation (eticss-animation@esante-bfc.fr)</a:t>
            </a:r>
            <a:r>
              <a:rPr sz="900" spc="10" dirty="0">
                <a:latin typeface="Calibri Light"/>
                <a:cs typeface="Calibri Light"/>
              </a:rPr>
              <a:t>.</a:t>
            </a:r>
            <a:endParaRPr sz="9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  <a:defRPr/>
            </a:pPr>
            <a:r>
              <a:rPr sz="900" spc="15" dirty="0">
                <a:latin typeface="Calibri Light"/>
                <a:cs typeface="Calibri Light"/>
              </a:rPr>
              <a:t>Le </a:t>
            </a:r>
            <a:r>
              <a:rPr sz="900" spc="10" dirty="0">
                <a:latin typeface="Calibri Light"/>
                <a:cs typeface="Calibri Light"/>
              </a:rPr>
              <a:t>GRADeS </a:t>
            </a:r>
            <a:r>
              <a:rPr sz="900" spc="15" dirty="0">
                <a:latin typeface="Calibri Light"/>
                <a:cs typeface="Calibri Light"/>
              </a:rPr>
              <a:t>BFC </a:t>
            </a:r>
            <a:r>
              <a:rPr sz="900" spc="5" dirty="0" err="1">
                <a:latin typeface="Calibri Light"/>
                <a:cs typeface="Calibri Light"/>
              </a:rPr>
              <a:t>reste</a:t>
            </a:r>
            <a:r>
              <a:rPr sz="900" spc="5" dirty="0">
                <a:latin typeface="Calibri Light"/>
                <a:cs typeface="Calibri Light"/>
              </a:rPr>
              <a:t> </a:t>
            </a:r>
            <a:r>
              <a:rPr sz="900" spc="15" dirty="0">
                <a:latin typeface="Calibri Light"/>
                <a:cs typeface="Calibri Light"/>
              </a:rPr>
              <a:t>à </a:t>
            </a:r>
            <a:r>
              <a:rPr sz="900" spc="10" dirty="0" err="1">
                <a:latin typeface="Calibri Light"/>
                <a:cs typeface="Calibri Light"/>
              </a:rPr>
              <a:t>votre</a:t>
            </a:r>
            <a:r>
              <a:rPr sz="900" spc="10" dirty="0">
                <a:latin typeface="Calibri Light"/>
                <a:cs typeface="Calibri Light"/>
              </a:rPr>
              <a:t> </a:t>
            </a:r>
            <a:r>
              <a:rPr sz="900" spc="5" dirty="0">
                <a:latin typeface="Calibri Light"/>
                <a:cs typeface="Calibri Light"/>
              </a:rPr>
              <a:t>disposition </a:t>
            </a:r>
            <a:r>
              <a:rPr sz="900" spc="10" dirty="0">
                <a:latin typeface="Calibri Light"/>
                <a:cs typeface="Calibri Light"/>
              </a:rPr>
              <a:t>pour </a:t>
            </a:r>
            <a:r>
              <a:rPr sz="900" spc="10" dirty="0" err="1">
                <a:latin typeface="Calibri Light"/>
                <a:cs typeface="Calibri Light"/>
              </a:rPr>
              <a:t>répondre</a:t>
            </a:r>
            <a:r>
              <a:rPr sz="900" spc="10" dirty="0">
                <a:latin typeface="Calibri Light"/>
                <a:cs typeface="Calibri Light"/>
              </a:rPr>
              <a:t> </a:t>
            </a:r>
            <a:r>
              <a:rPr sz="900" spc="15" dirty="0">
                <a:latin typeface="Calibri Light"/>
                <a:cs typeface="Calibri Light"/>
              </a:rPr>
              <a:t>à </a:t>
            </a:r>
            <a:r>
              <a:rPr sz="900" spc="5" dirty="0" err="1">
                <a:latin typeface="Calibri Light"/>
                <a:cs typeface="Calibri Light"/>
              </a:rPr>
              <a:t>toutes</a:t>
            </a:r>
            <a:r>
              <a:rPr sz="900" spc="5" dirty="0">
                <a:latin typeface="Calibri Light"/>
                <a:cs typeface="Calibri Light"/>
              </a:rPr>
              <a:t> </a:t>
            </a:r>
            <a:r>
              <a:rPr sz="900" spc="10" dirty="0" err="1">
                <a:latin typeface="Calibri Light"/>
                <a:cs typeface="Calibri Light"/>
              </a:rPr>
              <a:t>vos</a:t>
            </a:r>
            <a:r>
              <a:rPr sz="900" spc="10" dirty="0">
                <a:latin typeface="Calibri Light"/>
                <a:cs typeface="Calibri Light"/>
              </a:rPr>
              <a:t> </a:t>
            </a:r>
            <a:r>
              <a:rPr sz="900" spc="5" dirty="0">
                <a:latin typeface="Calibri Light"/>
                <a:cs typeface="Calibri Light"/>
              </a:rPr>
              <a:t>questions, </a:t>
            </a:r>
            <a:r>
              <a:rPr sz="900" spc="10" dirty="0">
                <a:latin typeface="Calibri Light"/>
                <a:cs typeface="Calibri Light"/>
              </a:rPr>
              <a:t>remarques </a:t>
            </a:r>
            <a:r>
              <a:rPr sz="900" spc="5" dirty="0">
                <a:latin typeface="Calibri Light"/>
                <a:cs typeface="Calibri Light"/>
              </a:rPr>
              <a:t>et suggestions.</a:t>
            </a:r>
            <a:endParaRPr sz="900" dirty="0">
              <a:latin typeface="Calibri Light"/>
              <a:cs typeface="Calibri Ligh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87B8D49-A274-7FF7-37A8-20FCEABE5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804" y="523641"/>
            <a:ext cx="4341239" cy="24524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B4169D0-2E40-7BA2-3236-9DC3722EF0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2856" y="3645406"/>
            <a:ext cx="2280972" cy="19108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ZoneTexte 36">
            <a:extLst>
              <a:ext uri="{FF2B5EF4-FFF2-40B4-BE49-F238E27FC236}">
                <a16:creationId xmlns:a16="http://schemas.microsoft.com/office/drawing/2014/main" id="{958975AF-F0E3-F085-9339-7BA2627D8B51}"/>
              </a:ext>
            </a:extLst>
          </p:cNvPr>
          <p:cNvSpPr/>
          <p:nvPr/>
        </p:nvSpPr>
        <p:spPr bwMode="auto">
          <a:xfrm>
            <a:off x="652074" y="4325103"/>
            <a:ext cx="97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000" dirty="0">
                <a:latin typeface="+mj-lt"/>
              </a:rPr>
              <a:t>Je clique sur « </a:t>
            </a:r>
            <a:r>
              <a:rPr lang="fr-FR" sz="1000" b="1" dirty="0">
                <a:latin typeface="+mj-lt"/>
              </a:rPr>
              <a:t>Rejoindre </a:t>
            </a:r>
            <a:r>
              <a:rPr lang="fr-FR" sz="1000" dirty="0">
                <a:latin typeface="+mj-lt"/>
              </a:rPr>
              <a:t>»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8954142-EA02-4296-B0E7-B4B99778C4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176" y="5729021"/>
            <a:ext cx="4530606" cy="23437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ZoneTexte 36">
            <a:extLst>
              <a:ext uri="{FF2B5EF4-FFF2-40B4-BE49-F238E27FC236}">
                <a16:creationId xmlns:a16="http://schemas.microsoft.com/office/drawing/2014/main" id="{2F89CBDE-F414-6281-F326-B2C410A5838E}"/>
              </a:ext>
            </a:extLst>
          </p:cNvPr>
          <p:cNvSpPr/>
          <p:nvPr/>
        </p:nvSpPr>
        <p:spPr bwMode="auto">
          <a:xfrm>
            <a:off x="150450" y="6609184"/>
            <a:ext cx="902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000" dirty="0">
                <a:latin typeface="+mj-lt"/>
              </a:rPr>
              <a:t>Je clique sur « </a:t>
            </a:r>
            <a:r>
              <a:rPr lang="fr-FR" sz="1000" b="1" dirty="0">
                <a:latin typeface="+mj-lt"/>
              </a:rPr>
              <a:t>Rejoindre la réunion </a:t>
            </a:r>
            <a:r>
              <a:rPr lang="fr-FR" sz="1000" dirty="0">
                <a:latin typeface="+mj-lt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3260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E2A834C-27E7-FB9E-9B46-3BBF846A758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ZoneTexte 36">
            <a:extLst>
              <a:ext uri="{FF2B5EF4-FFF2-40B4-BE49-F238E27FC236}">
                <a16:creationId xmlns:a16="http://schemas.microsoft.com/office/drawing/2014/main" id="{40096CFD-0848-D38B-5A90-17B05FD6A4F5}"/>
              </a:ext>
            </a:extLst>
          </p:cNvPr>
          <p:cNvSpPr/>
          <p:nvPr/>
        </p:nvSpPr>
        <p:spPr bwMode="auto">
          <a:xfrm>
            <a:off x="462394" y="46382"/>
            <a:ext cx="6076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000" b="1" dirty="0">
                <a:latin typeface="+mj-lt"/>
              </a:rPr>
              <a:t>En cas de besoin, il est possible de basculer d’un mode de connexion ne permettant pas la prise en main sur mon poste vers le mode de connexion qui le permet.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96E6775-F5A0-7225-5050-C678058F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394149"/>
            <a:ext cx="1543050" cy="527403"/>
          </a:xfrm>
        </p:spPr>
        <p:txBody>
          <a:bodyPr/>
          <a:lstStyle/>
          <a:p>
            <a:pPr>
              <a:defRPr/>
            </a:pPr>
            <a:fld id="{12D7477F-35DA-48D3-8E14-FCBF2E47D691}" type="slidenum">
              <a:rPr lang="fr-FR" smtClean="0"/>
              <a:t>4</a:t>
            </a:fld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BA0779AE-6BC3-5F9F-2A3B-4E2271672710}"/>
              </a:ext>
            </a:extLst>
          </p:cNvPr>
          <p:cNvGrpSpPr/>
          <p:nvPr/>
        </p:nvGrpSpPr>
        <p:grpSpPr>
          <a:xfrm>
            <a:off x="1237375" y="8915823"/>
            <a:ext cx="4377613" cy="613762"/>
            <a:chOff x="1152596" y="8802496"/>
            <a:chExt cx="4377613" cy="613762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A7B53BD2-4B6C-AEB7-6D02-C0D78ABFF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4183890" y="8802496"/>
              <a:ext cx="1346319" cy="613762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8F0C71FC-4591-6339-F090-31E35AED5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2500304" y="8915823"/>
              <a:ext cx="1609724" cy="438149"/>
            </a:xfrm>
            <a:prstGeom prst="rect">
              <a:avLst/>
            </a:prstGeom>
          </p:spPr>
        </p:pic>
        <p:pic>
          <p:nvPicPr>
            <p:cNvPr id="33" name="Graphique 32">
              <a:extLst>
                <a:ext uri="{FF2B5EF4-FFF2-40B4-BE49-F238E27FC236}">
                  <a16:creationId xmlns:a16="http://schemas.microsoft.com/office/drawing/2014/main" id="{D5DDA970-72A0-AFC3-296A-1EE8EE6ED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2596" y="8830474"/>
              <a:ext cx="1273846" cy="523498"/>
            </a:xfrm>
            <a:prstGeom prst="rect">
              <a:avLst/>
            </a:prstGeom>
          </p:spPr>
        </p:pic>
      </p:grpSp>
      <p:sp>
        <p:nvSpPr>
          <p:cNvPr id="9" name="object 15">
            <a:extLst>
              <a:ext uri="{FF2B5EF4-FFF2-40B4-BE49-F238E27FC236}">
                <a16:creationId xmlns:a16="http://schemas.microsoft.com/office/drawing/2014/main" id="{D7378250-272C-0D2E-7E6D-4B3C20BB97B4}"/>
              </a:ext>
            </a:extLst>
          </p:cNvPr>
          <p:cNvSpPr/>
          <p:nvPr/>
        </p:nvSpPr>
        <p:spPr bwMode="auto">
          <a:xfrm>
            <a:off x="172455" y="8553440"/>
            <a:ext cx="6532046" cy="360000"/>
          </a:xfrm>
          <a:prstGeom prst="rect">
            <a:avLst/>
          </a:prstGeom>
          <a:ln w="28955">
            <a:solidFill>
              <a:srgbClr val="119FD5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45"/>
              </a:spcBef>
              <a:defRPr/>
            </a:pPr>
            <a:r>
              <a:rPr sz="900" spc="-10" dirty="0" err="1">
                <a:latin typeface="Calibri Light"/>
                <a:cs typeface="Calibri Light"/>
              </a:rPr>
              <a:t>En</a:t>
            </a:r>
            <a:r>
              <a:rPr sz="900" spc="-45" dirty="0">
                <a:latin typeface="Calibri Light"/>
                <a:cs typeface="Calibri Light"/>
              </a:rPr>
              <a:t> </a:t>
            </a:r>
            <a:r>
              <a:rPr sz="900" spc="-20" dirty="0" err="1">
                <a:latin typeface="Calibri Light"/>
                <a:cs typeface="Calibri Light"/>
              </a:rPr>
              <a:t>cas</a:t>
            </a:r>
            <a:r>
              <a:rPr sz="900" spc="-50" dirty="0">
                <a:latin typeface="Calibri Light"/>
                <a:cs typeface="Calibri Light"/>
              </a:rPr>
              <a:t> </a:t>
            </a:r>
            <a:r>
              <a:rPr sz="900" spc="-15" dirty="0">
                <a:latin typeface="Calibri Light"/>
                <a:cs typeface="Calibri Light"/>
              </a:rPr>
              <a:t>de</a:t>
            </a:r>
            <a:r>
              <a:rPr sz="900" spc="-50" dirty="0">
                <a:latin typeface="Calibri Light"/>
                <a:cs typeface="Calibri Light"/>
              </a:rPr>
              <a:t> </a:t>
            </a:r>
            <a:r>
              <a:rPr sz="900" spc="-30" dirty="0" err="1">
                <a:latin typeface="Calibri Light"/>
                <a:cs typeface="Calibri Light"/>
              </a:rPr>
              <a:t>difficultés</a:t>
            </a:r>
            <a:r>
              <a:rPr sz="900" spc="-30" dirty="0">
                <a:latin typeface="Calibri Light"/>
                <a:cs typeface="Calibri Light"/>
              </a:rPr>
              <a:t>,</a:t>
            </a:r>
            <a:r>
              <a:rPr sz="900" spc="-50" dirty="0">
                <a:latin typeface="Calibri Light"/>
                <a:cs typeface="Calibri Light"/>
              </a:rPr>
              <a:t> </a:t>
            </a:r>
            <a:r>
              <a:rPr sz="900" spc="-30" dirty="0" err="1">
                <a:latin typeface="Calibri Light"/>
                <a:cs typeface="Calibri Light"/>
              </a:rPr>
              <a:t>n’hésitez</a:t>
            </a:r>
            <a:r>
              <a:rPr sz="900" spc="-35" dirty="0">
                <a:latin typeface="Calibri Light"/>
                <a:cs typeface="Calibri Light"/>
              </a:rPr>
              <a:t> </a:t>
            </a:r>
            <a:r>
              <a:rPr sz="900" spc="-10" dirty="0">
                <a:latin typeface="Calibri Light"/>
                <a:cs typeface="Calibri Light"/>
              </a:rPr>
              <a:t>pas</a:t>
            </a:r>
            <a:r>
              <a:rPr sz="900" spc="-45" dirty="0">
                <a:latin typeface="Calibri Light"/>
                <a:cs typeface="Calibri Light"/>
              </a:rPr>
              <a:t> </a:t>
            </a:r>
            <a:r>
              <a:rPr sz="900" spc="-20" dirty="0">
                <a:latin typeface="Calibri Light"/>
                <a:cs typeface="Calibri Light"/>
              </a:rPr>
              <a:t>à</a:t>
            </a:r>
            <a:r>
              <a:rPr sz="900" spc="-50" dirty="0">
                <a:latin typeface="Calibri Light"/>
                <a:cs typeface="Calibri Light"/>
              </a:rPr>
              <a:t> </a:t>
            </a:r>
            <a:r>
              <a:rPr sz="900" spc="-25" dirty="0" err="1">
                <a:latin typeface="Calibri Light"/>
                <a:cs typeface="Calibri Light"/>
              </a:rPr>
              <a:t>contacter</a:t>
            </a:r>
            <a:r>
              <a:rPr sz="900" spc="-25" dirty="0">
                <a:latin typeface="Calibri Light"/>
                <a:cs typeface="Calibri Light"/>
              </a:rPr>
              <a:t> </a:t>
            </a:r>
            <a:r>
              <a:rPr lang="fr-FR" sz="900" spc="-25" dirty="0">
                <a:latin typeface="Calibri Light"/>
                <a:cs typeface="Calibri Light"/>
              </a:rPr>
              <a:t>l’assistance au 0805 950 555 ou l’équipe animation (eticss-animation@esante-bfc.fr)</a:t>
            </a:r>
            <a:r>
              <a:rPr sz="900" spc="10" dirty="0">
                <a:latin typeface="Calibri Light"/>
                <a:cs typeface="Calibri Light"/>
              </a:rPr>
              <a:t>.</a:t>
            </a:r>
            <a:endParaRPr sz="9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  <a:defRPr/>
            </a:pPr>
            <a:r>
              <a:rPr sz="900" spc="15" dirty="0">
                <a:latin typeface="Calibri Light"/>
                <a:cs typeface="Calibri Light"/>
              </a:rPr>
              <a:t>Le </a:t>
            </a:r>
            <a:r>
              <a:rPr sz="900" spc="10" dirty="0">
                <a:latin typeface="Calibri Light"/>
                <a:cs typeface="Calibri Light"/>
              </a:rPr>
              <a:t>GRADeS </a:t>
            </a:r>
            <a:r>
              <a:rPr sz="900" spc="15" dirty="0">
                <a:latin typeface="Calibri Light"/>
                <a:cs typeface="Calibri Light"/>
              </a:rPr>
              <a:t>BFC </a:t>
            </a:r>
            <a:r>
              <a:rPr sz="900" spc="5" dirty="0" err="1">
                <a:latin typeface="Calibri Light"/>
                <a:cs typeface="Calibri Light"/>
              </a:rPr>
              <a:t>reste</a:t>
            </a:r>
            <a:r>
              <a:rPr sz="900" spc="5" dirty="0">
                <a:latin typeface="Calibri Light"/>
                <a:cs typeface="Calibri Light"/>
              </a:rPr>
              <a:t> </a:t>
            </a:r>
            <a:r>
              <a:rPr sz="900" spc="15" dirty="0">
                <a:latin typeface="Calibri Light"/>
                <a:cs typeface="Calibri Light"/>
              </a:rPr>
              <a:t>à </a:t>
            </a:r>
            <a:r>
              <a:rPr sz="900" spc="10" dirty="0" err="1">
                <a:latin typeface="Calibri Light"/>
                <a:cs typeface="Calibri Light"/>
              </a:rPr>
              <a:t>votre</a:t>
            </a:r>
            <a:r>
              <a:rPr sz="900" spc="10" dirty="0">
                <a:latin typeface="Calibri Light"/>
                <a:cs typeface="Calibri Light"/>
              </a:rPr>
              <a:t> </a:t>
            </a:r>
            <a:r>
              <a:rPr sz="900" spc="5" dirty="0">
                <a:latin typeface="Calibri Light"/>
                <a:cs typeface="Calibri Light"/>
              </a:rPr>
              <a:t>disposition </a:t>
            </a:r>
            <a:r>
              <a:rPr sz="900" spc="10" dirty="0">
                <a:latin typeface="Calibri Light"/>
                <a:cs typeface="Calibri Light"/>
              </a:rPr>
              <a:t>pour </a:t>
            </a:r>
            <a:r>
              <a:rPr sz="900" spc="10" dirty="0" err="1">
                <a:latin typeface="Calibri Light"/>
                <a:cs typeface="Calibri Light"/>
              </a:rPr>
              <a:t>répondre</a:t>
            </a:r>
            <a:r>
              <a:rPr sz="900" spc="10" dirty="0">
                <a:latin typeface="Calibri Light"/>
                <a:cs typeface="Calibri Light"/>
              </a:rPr>
              <a:t> </a:t>
            </a:r>
            <a:r>
              <a:rPr sz="900" spc="15" dirty="0">
                <a:latin typeface="Calibri Light"/>
                <a:cs typeface="Calibri Light"/>
              </a:rPr>
              <a:t>à </a:t>
            </a:r>
            <a:r>
              <a:rPr sz="900" spc="5" dirty="0" err="1">
                <a:latin typeface="Calibri Light"/>
                <a:cs typeface="Calibri Light"/>
              </a:rPr>
              <a:t>toutes</a:t>
            </a:r>
            <a:r>
              <a:rPr sz="900" spc="5" dirty="0">
                <a:latin typeface="Calibri Light"/>
                <a:cs typeface="Calibri Light"/>
              </a:rPr>
              <a:t> </a:t>
            </a:r>
            <a:r>
              <a:rPr sz="900" spc="10" dirty="0" err="1">
                <a:latin typeface="Calibri Light"/>
                <a:cs typeface="Calibri Light"/>
              </a:rPr>
              <a:t>vos</a:t>
            </a:r>
            <a:r>
              <a:rPr sz="900" spc="10" dirty="0">
                <a:latin typeface="Calibri Light"/>
                <a:cs typeface="Calibri Light"/>
              </a:rPr>
              <a:t> </a:t>
            </a:r>
            <a:r>
              <a:rPr sz="900" spc="5" dirty="0">
                <a:latin typeface="Calibri Light"/>
                <a:cs typeface="Calibri Light"/>
              </a:rPr>
              <a:t>questions, </a:t>
            </a:r>
            <a:r>
              <a:rPr sz="900" spc="10" dirty="0">
                <a:latin typeface="Calibri Light"/>
                <a:cs typeface="Calibri Light"/>
              </a:rPr>
              <a:t>remarques </a:t>
            </a:r>
            <a:r>
              <a:rPr sz="900" spc="5" dirty="0">
                <a:latin typeface="Calibri Light"/>
                <a:cs typeface="Calibri Light"/>
              </a:rPr>
              <a:t>et suggestions.</a:t>
            </a:r>
            <a:endParaRPr sz="900" dirty="0">
              <a:latin typeface="Calibri Light"/>
              <a:cs typeface="Calibri Ligh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87931D-EFAE-F296-8ED2-A957FEECF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793" y="924856"/>
            <a:ext cx="5760720" cy="25088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ZoneTexte 36">
            <a:extLst>
              <a:ext uri="{FF2B5EF4-FFF2-40B4-BE49-F238E27FC236}">
                <a16:creationId xmlns:a16="http://schemas.microsoft.com/office/drawing/2014/main" id="{41CB2306-130D-2493-C2BF-77DD5090DA4D}"/>
              </a:ext>
            </a:extLst>
          </p:cNvPr>
          <p:cNvSpPr/>
          <p:nvPr/>
        </p:nvSpPr>
        <p:spPr bwMode="auto">
          <a:xfrm>
            <a:off x="548680" y="526685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000" dirty="0">
                <a:latin typeface="+mj-lt"/>
              </a:rPr>
              <a:t>Je clique sur la souris en haut à droite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6E35B6-C5F4-74B5-B70F-3125730430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5837" y="3542400"/>
            <a:ext cx="2228215" cy="13468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ZoneTexte 36">
            <a:extLst>
              <a:ext uri="{FF2B5EF4-FFF2-40B4-BE49-F238E27FC236}">
                <a16:creationId xmlns:a16="http://schemas.microsoft.com/office/drawing/2014/main" id="{5D4540B0-FBE1-40E7-3170-8BAB94E5D6FC}"/>
              </a:ext>
            </a:extLst>
          </p:cNvPr>
          <p:cNvSpPr/>
          <p:nvPr/>
        </p:nvSpPr>
        <p:spPr bwMode="auto">
          <a:xfrm>
            <a:off x="463213" y="5326686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000" dirty="0">
                <a:latin typeface="+mj-lt"/>
              </a:rPr>
              <a:t>Une pop-up s’affiche. Je clique sur « </a:t>
            </a:r>
            <a:r>
              <a:rPr lang="fr-FR" sz="1000" b="1" dirty="0">
                <a:latin typeface="+mj-lt"/>
              </a:rPr>
              <a:t>Quitter </a:t>
            </a:r>
            <a:r>
              <a:rPr lang="fr-FR" sz="1000" dirty="0">
                <a:latin typeface="+mj-lt"/>
              </a:rPr>
              <a:t>»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2B52D9F-182F-957A-0945-530A668199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7652" y="5681901"/>
            <a:ext cx="3502695" cy="15904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ZoneTexte 36">
            <a:extLst>
              <a:ext uri="{FF2B5EF4-FFF2-40B4-BE49-F238E27FC236}">
                <a16:creationId xmlns:a16="http://schemas.microsoft.com/office/drawing/2014/main" id="{A8042D55-7FFF-538E-9DB2-AC948F6CC357}"/>
              </a:ext>
            </a:extLst>
          </p:cNvPr>
          <p:cNvSpPr/>
          <p:nvPr/>
        </p:nvSpPr>
        <p:spPr bwMode="auto">
          <a:xfrm>
            <a:off x="548680" y="7627594"/>
            <a:ext cx="62384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000" b="1" dirty="0">
                <a:latin typeface="+mj-lt"/>
              </a:rPr>
              <a:t>Je suis alors redirigé vers la fenêtre de la Visio dans le mode de connexion permettant la prise en main sur mon poste.</a:t>
            </a:r>
          </a:p>
        </p:txBody>
      </p:sp>
    </p:spTree>
    <p:extLst>
      <p:ext uri="{BB962C8B-B14F-4D97-AF65-F5344CB8AC3E}">
        <p14:creationId xmlns:p14="http://schemas.microsoft.com/office/powerpoint/2010/main" val="293288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29D3E4F-830E-C477-563B-DBC44F7B6AE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ZoneTexte 50">
            <a:extLst>
              <a:ext uri="{FF2B5EF4-FFF2-40B4-BE49-F238E27FC236}">
                <a16:creationId xmlns:a16="http://schemas.microsoft.com/office/drawing/2014/main" id="{2B891D0A-C62F-F46A-38CA-82C6CBF6A870}"/>
              </a:ext>
            </a:extLst>
          </p:cNvPr>
          <p:cNvSpPr/>
          <p:nvPr/>
        </p:nvSpPr>
        <p:spPr bwMode="auto">
          <a:xfrm>
            <a:off x="212840" y="128464"/>
            <a:ext cx="6533534" cy="276999"/>
          </a:xfrm>
          <a:prstGeom prst="rect">
            <a:avLst/>
          </a:prstGeom>
          <a:gradFill>
            <a:gsLst>
              <a:gs pos="0">
                <a:srgbClr val="119FD5">
                  <a:tint val="66000"/>
                  <a:satMod val="160000"/>
                </a:srgbClr>
              </a:gs>
              <a:gs pos="50000">
                <a:srgbClr val="119FD5">
                  <a:tint val="44500"/>
                  <a:satMod val="160000"/>
                </a:srgbClr>
              </a:gs>
              <a:gs pos="100000">
                <a:srgbClr val="119FD5">
                  <a:tint val="23500"/>
                  <a:satMod val="160000"/>
                </a:srgbClr>
              </a:gs>
            </a:gsLst>
            <a:lin ang="13500000" scaled="1"/>
          </a:gradFill>
          <a:ln>
            <a:solidFill>
              <a:srgbClr val="119FD5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 b="1" dirty="0"/>
              <a:t>Demander le contrôle à distance</a:t>
            </a:r>
            <a:endParaRPr dirty="0"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685A889F-B9B8-2CC3-1F12-7FED933221DF}"/>
              </a:ext>
            </a:extLst>
          </p:cNvPr>
          <p:cNvSpPr/>
          <p:nvPr/>
        </p:nvSpPr>
        <p:spPr bwMode="auto">
          <a:xfrm>
            <a:off x="172455" y="8224001"/>
            <a:ext cx="6532046" cy="360000"/>
          </a:xfrm>
          <a:prstGeom prst="rect">
            <a:avLst/>
          </a:prstGeom>
          <a:ln w="28955">
            <a:solidFill>
              <a:srgbClr val="119FD5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45"/>
              </a:spcBef>
              <a:defRPr/>
            </a:pPr>
            <a:r>
              <a:rPr sz="900" spc="-10" dirty="0" err="1">
                <a:latin typeface="Calibri Light"/>
                <a:cs typeface="Calibri Light"/>
              </a:rPr>
              <a:t>En</a:t>
            </a:r>
            <a:r>
              <a:rPr sz="900" spc="-45" dirty="0">
                <a:latin typeface="Calibri Light"/>
                <a:cs typeface="Calibri Light"/>
              </a:rPr>
              <a:t> </a:t>
            </a:r>
            <a:r>
              <a:rPr sz="900" spc="-20" dirty="0" err="1">
                <a:latin typeface="Calibri Light"/>
                <a:cs typeface="Calibri Light"/>
              </a:rPr>
              <a:t>cas</a:t>
            </a:r>
            <a:r>
              <a:rPr sz="900" spc="-50" dirty="0">
                <a:latin typeface="Calibri Light"/>
                <a:cs typeface="Calibri Light"/>
              </a:rPr>
              <a:t> </a:t>
            </a:r>
            <a:r>
              <a:rPr sz="900" spc="-15" dirty="0">
                <a:latin typeface="Calibri Light"/>
                <a:cs typeface="Calibri Light"/>
              </a:rPr>
              <a:t>de</a:t>
            </a:r>
            <a:r>
              <a:rPr sz="900" spc="-50" dirty="0">
                <a:latin typeface="Calibri Light"/>
                <a:cs typeface="Calibri Light"/>
              </a:rPr>
              <a:t> </a:t>
            </a:r>
            <a:r>
              <a:rPr sz="900" spc="-30" dirty="0" err="1">
                <a:latin typeface="Calibri Light"/>
                <a:cs typeface="Calibri Light"/>
              </a:rPr>
              <a:t>difficultés</a:t>
            </a:r>
            <a:r>
              <a:rPr sz="900" spc="-30" dirty="0">
                <a:latin typeface="Calibri Light"/>
                <a:cs typeface="Calibri Light"/>
              </a:rPr>
              <a:t>,</a:t>
            </a:r>
            <a:r>
              <a:rPr sz="900" spc="-50" dirty="0">
                <a:latin typeface="Calibri Light"/>
                <a:cs typeface="Calibri Light"/>
              </a:rPr>
              <a:t> </a:t>
            </a:r>
            <a:r>
              <a:rPr sz="900" spc="-30" dirty="0" err="1">
                <a:latin typeface="Calibri Light"/>
                <a:cs typeface="Calibri Light"/>
              </a:rPr>
              <a:t>n’hésitez</a:t>
            </a:r>
            <a:r>
              <a:rPr sz="900" spc="-35" dirty="0">
                <a:latin typeface="Calibri Light"/>
                <a:cs typeface="Calibri Light"/>
              </a:rPr>
              <a:t> </a:t>
            </a:r>
            <a:r>
              <a:rPr sz="900" spc="-10" dirty="0">
                <a:latin typeface="Calibri Light"/>
                <a:cs typeface="Calibri Light"/>
              </a:rPr>
              <a:t>pas</a:t>
            </a:r>
            <a:r>
              <a:rPr sz="900" spc="-45" dirty="0">
                <a:latin typeface="Calibri Light"/>
                <a:cs typeface="Calibri Light"/>
              </a:rPr>
              <a:t> </a:t>
            </a:r>
            <a:r>
              <a:rPr sz="900" spc="-20" dirty="0">
                <a:latin typeface="Calibri Light"/>
                <a:cs typeface="Calibri Light"/>
              </a:rPr>
              <a:t>à</a:t>
            </a:r>
            <a:r>
              <a:rPr sz="900" spc="-50" dirty="0">
                <a:latin typeface="Calibri Light"/>
                <a:cs typeface="Calibri Light"/>
              </a:rPr>
              <a:t> </a:t>
            </a:r>
            <a:r>
              <a:rPr sz="900" spc="-25" dirty="0" err="1">
                <a:latin typeface="Calibri Light"/>
                <a:cs typeface="Calibri Light"/>
              </a:rPr>
              <a:t>contacter</a:t>
            </a:r>
            <a:r>
              <a:rPr sz="900" spc="-25" dirty="0">
                <a:latin typeface="Calibri Light"/>
                <a:cs typeface="Calibri Light"/>
              </a:rPr>
              <a:t> </a:t>
            </a:r>
            <a:r>
              <a:rPr lang="fr-FR" sz="900" spc="-25" dirty="0">
                <a:latin typeface="Calibri Light"/>
                <a:cs typeface="Calibri Light"/>
              </a:rPr>
              <a:t>l’assistance au 0805 950 555 ou l’équipe animation (eticss-animation@esante-bfc.fr)</a:t>
            </a:r>
            <a:r>
              <a:rPr sz="900" spc="10" dirty="0">
                <a:latin typeface="Calibri Light"/>
                <a:cs typeface="Calibri Light"/>
              </a:rPr>
              <a:t>.</a:t>
            </a:r>
            <a:endParaRPr sz="9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  <a:defRPr/>
            </a:pPr>
            <a:r>
              <a:rPr sz="900" spc="15" dirty="0">
                <a:latin typeface="Calibri Light"/>
                <a:cs typeface="Calibri Light"/>
              </a:rPr>
              <a:t>Le </a:t>
            </a:r>
            <a:r>
              <a:rPr sz="900" spc="10" dirty="0">
                <a:latin typeface="Calibri Light"/>
                <a:cs typeface="Calibri Light"/>
              </a:rPr>
              <a:t>GRADeS </a:t>
            </a:r>
            <a:r>
              <a:rPr sz="900" spc="15" dirty="0">
                <a:latin typeface="Calibri Light"/>
                <a:cs typeface="Calibri Light"/>
              </a:rPr>
              <a:t>BFC </a:t>
            </a:r>
            <a:r>
              <a:rPr sz="900" spc="5" dirty="0" err="1">
                <a:latin typeface="Calibri Light"/>
                <a:cs typeface="Calibri Light"/>
              </a:rPr>
              <a:t>reste</a:t>
            </a:r>
            <a:r>
              <a:rPr sz="900" spc="5" dirty="0">
                <a:latin typeface="Calibri Light"/>
                <a:cs typeface="Calibri Light"/>
              </a:rPr>
              <a:t> </a:t>
            </a:r>
            <a:r>
              <a:rPr sz="900" spc="15" dirty="0">
                <a:latin typeface="Calibri Light"/>
                <a:cs typeface="Calibri Light"/>
              </a:rPr>
              <a:t>à </a:t>
            </a:r>
            <a:r>
              <a:rPr sz="900" spc="10" dirty="0" err="1">
                <a:latin typeface="Calibri Light"/>
                <a:cs typeface="Calibri Light"/>
              </a:rPr>
              <a:t>votre</a:t>
            </a:r>
            <a:r>
              <a:rPr sz="900" spc="10" dirty="0">
                <a:latin typeface="Calibri Light"/>
                <a:cs typeface="Calibri Light"/>
              </a:rPr>
              <a:t> </a:t>
            </a:r>
            <a:r>
              <a:rPr sz="900" spc="5" dirty="0">
                <a:latin typeface="Calibri Light"/>
                <a:cs typeface="Calibri Light"/>
              </a:rPr>
              <a:t>disposition </a:t>
            </a:r>
            <a:r>
              <a:rPr sz="900" spc="10" dirty="0">
                <a:latin typeface="Calibri Light"/>
                <a:cs typeface="Calibri Light"/>
              </a:rPr>
              <a:t>pour </a:t>
            </a:r>
            <a:r>
              <a:rPr sz="900" spc="10" dirty="0" err="1">
                <a:latin typeface="Calibri Light"/>
                <a:cs typeface="Calibri Light"/>
              </a:rPr>
              <a:t>répondre</a:t>
            </a:r>
            <a:r>
              <a:rPr sz="900" spc="10" dirty="0">
                <a:latin typeface="Calibri Light"/>
                <a:cs typeface="Calibri Light"/>
              </a:rPr>
              <a:t> </a:t>
            </a:r>
            <a:r>
              <a:rPr sz="900" spc="15" dirty="0">
                <a:latin typeface="Calibri Light"/>
                <a:cs typeface="Calibri Light"/>
              </a:rPr>
              <a:t>à </a:t>
            </a:r>
            <a:r>
              <a:rPr sz="900" spc="5" dirty="0" err="1">
                <a:latin typeface="Calibri Light"/>
                <a:cs typeface="Calibri Light"/>
              </a:rPr>
              <a:t>toutes</a:t>
            </a:r>
            <a:r>
              <a:rPr sz="900" spc="5" dirty="0">
                <a:latin typeface="Calibri Light"/>
                <a:cs typeface="Calibri Light"/>
              </a:rPr>
              <a:t> </a:t>
            </a:r>
            <a:r>
              <a:rPr sz="900" spc="10" dirty="0" err="1">
                <a:latin typeface="Calibri Light"/>
                <a:cs typeface="Calibri Light"/>
              </a:rPr>
              <a:t>vos</a:t>
            </a:r>
            <a:r>
              <a:rPr sz="900" spc="10" dirty="0">
                <a:latin typeface="Calibri Light"/>
                <a:cs typeface="Calibri Light"/>
              </a:rPr>
              <a:t> </a:t>
            </a:r>
            <a:r>
              <a:rPr sz="900" spc="5" dirty="0">
                <a:latin typeface="Calibri Light"/>
                <a:cs typeface="Calibri Light"/>
              </a:rPr>
              <a:t>questions, </a:t>
            </a:r>
            <a:r>
              <a:rPr sz="900" spc="10" dirty="0">
                <a:latin typeface="Calibri Light"/>
                <a:cs typeface="Calibri Light"/>
              </a:rPr>
              <a:t>remarques </a:t>
            </a:r>
            <a:r>
              <a:rPr sz="900" spc="5" dirty="0">
                <a:latin typeface="Calibri Light"/>
                <a:cs typeface="Calibri Light"/>
              </a:rPr>
              <a:t>et suggestions.</a:t>
            </a:r>
            <a:endParaRPr sz="900" dirty="0">
              <a:latin typeface="Calibri Light"/>
              <a:cs typeface="Calibri Ligh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7587A08-BDAC-B7B5-4A23-7C7CBE06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394149"/>
            <a:ext cx="1543050" cy="527403"/>
          </a:xfrm>
        </p:spPr>
        <p:txBody>
          <a:bodyPr/>
          <a:lstStyle/>
          <a:p>
            <a:pPr>
              <a:defRPr/>
            </a:pPr>
            <a:fld id="{12D7477F-35DA-48D3-8E14-FCBF2E47D691}" type="slidenum">
              <a:rPr lang="fr-FR" smtClean="0"/>
              <a:t>5</a:t>
            </a:fld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DDF133BD-C8F0-7992-991C-AD17ABF3F09A}"/>
              </a:ext>
            </a:extLst>
          </p:cNvPr>
          <p:cNvGrpSpPr/>
          <p:nvPr/>
        </p:nvGrpSpPr>
        <p:grpSpPr>
          <a:xfrm>
            <a:off x="1237375" y="8915823"/>
            <a:ext cx="4377613" cy="613762"/>
            <a:chOff x="1152596" y="8802496"/>
            <a:chExt cx="4377613" cy="613762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64027698-B5BB-41F6-1A73-31ECCF9E9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4183890" y="8802496"/>
              <a:ext cx="1346319" cy="613762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B09D11D2-16A7-917B-1173-D491E059C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2500304" y="8915823"/>
              <a:ext cx="1609724" cy="438149"/>
            </a:xfrm>
            <a:prstGeom prst="rect">
              <a:avLst/>
            </a:prstGeom>
          </p:spPr>
        </p:pic>
        <p:pic>
          <p:nvPicPr>
            <p:cNvPr id="33" name="Graphique 32">
              <a:extLst>
                <a:ext uri="{FF2B5EF4-FFF2-40B4-BE49-F238E27FC236}">
                  <a16:creationId xmlns:a16="http://schemas.microsoft.com/office/drawing/2014/main" id="{42564C17-725B-4425-C450-0A64ABD54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2596" y="8830474"/>
              <a:ext cx="1273846" cy="523498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F4492206-D118-ED48-FBF0-B9AC407D2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47" y="632520"/>
            <a:ext cx="5760720" cy="31032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42388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e80211-a9c6-464d-807b-eb58fd00955b">
      <Terms xmlns="http://schemas.microsoft.com/office/infopath/2007/PartnerControls"/>
    </lcf76f155ced4ddcb4097134ff3c332f>
    <TaxCatchAll xmlns="471cd85e-e4be-4143-8fcf-e26e8a79480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33CF2DB3BA814B837ECC581EF86F51" ma:contentTypeVersion="16" ma:contentTypeDescription="Crée un document." ma:contentTypeScope="" ma:versionID="0d7366fc5d47f1cf61492ca14a7d6808">
  <xsd:schema xmlns:xsd="http://www.w3.org/2001/XMLSchema" xmlns:xs="http://www.w3.org/2001/XMLSchema" xmlns:p="http://schemas.microsoft.com/office/2006/metadata/properties" xmlns:ns2="4be80211-a9c6-464d-807b-eb58fd00955b" xmlns:ns3="471cd85e-e4be-4143-8fcf-e26e8a79480c" targetNamespace="http://schemas.microsoft.com/office/2006/metadata/properties" ma:root="true" ma:fieldsID="1ec6d1bca0171dbe1cdd4eff685f3e36" ns2:_="" ns3:_="">
    <xsd:import namespace="4be80211-a9c6-464d-807b-eb58fd00955b"/>
    <xsd:import namespace="471cd85e-e4be-4143-8fcf-e26e8a7948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80211-a9c6-464d-807b-eb58fd009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ad4689ff-2575-4d57-b440-ab93f33310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1cd85e-e4be-4143-8fcf-e26e8a79480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b875032-338d-4591-a4f1-41ffcf5727c3}" ma:internalName="TaxCatchAll" ma:showField="CatchAllData" ma:web="471cd85e-e4be-4143-8fcf-e26e8a7948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B6FE1-64FA-44A9-B0C9-964819FE33CF}">
  <ds:schemaRefs>
    <ds:schemaRef ds:uri="http://schemas.microsoft.com/office/2006/metadata/properties"/>
    <ds:schemaRef ds:uri="http://schemas.microsoft.com/office/infopath/2007/PartnerControls"/>
    <ds:schemaRef ds:uri="4be80211-a9c6-464d-807b-eb58fd00955b"/>
    <ds:schemaRef ds:uri="471cd85e-e4be-4143-8fcf-e26e8a79480c"/>
  </ds:schemaRefs>
</ds:datastoreItem>
</file>

<file path=customXml/itemProps2.xml><?xml version="1.0" encoding="utf-8"?>
<ds:datastoreItem xmlns:ds="http://schemas.openxmlformats.org/officeDocument/2006/customXml" ds:itemID="{2C23DD31-882E-4506-896E-38CFF56D56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C616AC-BB24-4959-846B-5F91818F0C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e80211-a9c6-464d-807b-eb58fd00955b"/>
    <ds:schemaRef ds:uri="471cd85e-e4be-4143-8fcf-e26e8a7948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530</Words>
  <Application>Microsoft Office PowerPoint</Application>
  <DocSecurity>0</DocSecurity>
  <PresentationFormat>Format A4 (210 x 297 mm)</PresentationFormat>
  <Paragraphs>37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Delphine RIVOIRE</dc:creator>
  <cp:keywords/>
  <dc:description/>
  <cp:lastModifiedBy>Lucien Traboulsi</cp:lastModifiedBy>
  <cp:revision>131</cp:revision>
  <dcterms:created xsi:type="dcterms:W3CDTF">2019-07-29T12:29:08Z</dcterms:created>
  <dcterms:modified xsi:type="dcterms:W3CDTF">2026-03-27T08:30:55Z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0x010100A733CF2DB3BA814B837ECC581EF86F51</vt:lpwstr>
  </property>
  <property fmtid="{D5CDD505-2E9C-101B-9397-08002B2CF9AE}" pid="3" name="MediaServiceImageTags">
    <vt:lpwstr/>
  </property>
</Properties>
</file>